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669F06-8698-4E5F-BB78-39D80D40B2BF}">
  <a:tblStyle styleId="{BD669F06-8698-4E5F-BB78-39D80D40B2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7d22c2d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7d22c2d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7d22c2db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7d22c2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7d22c2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7d22c2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7d22c2dbb_1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7d22c2dbb_1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d22c2dbb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7d22c2dbb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7d22c2d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7d22c2d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7d22c2dbb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7d22c2dbb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7d22c2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7d22c2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7d22c2dbb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7d22c2dbb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7d22c2db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7d22c2db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d22c2d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d22c2d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7d22c2db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7d22c2db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7d22c2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7d22c2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7d22c2db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7d22c2db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7d22c2dbb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7d22c2dbb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7d22c2db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7d22c2db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7d22c2db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7d22c2db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7d22c2dbb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7d22c2dbb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7d22c2db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7d22c2db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7d22c2d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7d22c2d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7d22c2db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7d22c2db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22c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22c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7d22c2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27d22c2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7d22c2d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7d22c2d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7d22c2dbb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7d22c2dbb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7d22c2dbb_5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7d22c2dbb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d22c2d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d22c2d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7d22c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7d22c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7d22c2d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7d22c2d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7d22c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7d22c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7d22c2d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7d22c2d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7d22c2dbb_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7d22c2dbb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84375"/>
            <a:ext cx="9144000" cy="2942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5725" y="660450"/>
            <a:ext cx="4907150" cy="4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6200" y="76200"/>
            <a:ext cx="18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MINI AIFFELTHON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1275" y="1644577"/>
            <a:ext cx="3831250" cy="3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6900" y="1017725"/>
            <a:ext cx="4526150" cy="4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725" y="2712850"/>
            <a:ext cx="2652900" cy="2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B-LrlajsRRdik5ei_kxK86_QuI1fpYht/view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://drive.google.com/file/d/1yFNo_tK98U3rf89GXOgFnyIjpSIE-maY/view" TargetMode="External"/><Relationship Id="rId6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62450" y="704350"/>
            <a:ext cx="668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AI 기반 실시간 교통신호 제어 시스템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362000" y="2387125"/>
            <a:ext cx="505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7262E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혼잡 완화를 위한 스마트 교통 관리 솔루션</a:t>
            </a:r>
            <a:endParaRPr sz="3400"/>
          </a:p>
        </p:txBody>
      </p:sp>
      <p:sp>
        <p:nvSpPr>
          <p:cNvPr id="64" name="Google Shape;64;p14"/>
          <p:cNvSpPr txBox="1"/>
          <p:nvPr/>
        </p:nvSpPr>
        <p:spPr>
          <a:xfrm>
            <a:off x="6787100" y="4189675"/>
            <a:ext cx="23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팀 신호등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수집데이터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21259" l="0" r="0" t="0"/>
          <a:stretch/>
        </p:blipFill>
        <p:spPr>
          <a:xfrm>
            <a:off x="201813" y="1571725"/>
            <a:ext cx="2052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45050" y="2908900"/>
            <a:ext cx="1877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1,028장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2,598건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118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데이터당 약 3회 증강 수행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Horizontal Flip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Crop : 0 ~ 21%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Brightness : - 22 ~ + 22%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Blur : ~ 2.5px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Noise : 0.61% of pixels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204850" y="824500"/>
            <a:ext cx="20850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2-Stage Model(채택 모델)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01825" y="1173813"/>
            <a:ext cx="87657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</a:t>
            </a:r>
            <a:r>
              <a:rPr lang="ko" sz="1200">
                <a:solidFill>
                  <a:schemeClr val="dk2"/>
                </a:solidFill>
              </a:rPr>
              <a:t>-stage model training(</a:t>
            </a:r>
            <a:r>
              <a:rPr lang="ko" sz="1200">
                <a:solidFill>
                  <a:schemeClr val="dk2"/>
                </a:solidFill>
              </a:rPr>
              <a:t>추후 발전 예정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7" name="Google Shape;147;p23"/>
          <p:cNvGrpSpPr/>
          <p:nvPr/>
        </p:nvGrpSpPr>
        <p:grpSpPr>
          <a:xfrm>
            <a:off x="2431305" y="1590355"/>
            <a:ext cx="2051950" cy="1296081"/>
            <a:chOff x="788525" y="1361700"/>
            <a:chExt cx="3692550" cy="1938500"/>
          </a:xfrm>
        </p:grpSpPr>
        <p:pic>
          <p:nvPicPr>
            <p:cNvPr id="148" name="Google Shape;148;p2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 rotWithShape="1">
            <a:blip r:embed="rId5">
              <a:alphaModFix/>
            </a:blip>
            <a:srcRect b="51772" l="0" r="0" t="35081"/>
            <a:stretch/>
          </p:blipFill>
          <p:spPr>
            <a:xfrm>
              <a:off x="788525" y="2931575"/>
              <a:ext cx="3692549" cy="368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0" name="Google Shape;150;p23"/>
          <p:cNvCxnSpPr/>
          <p:nvPr/>
        </p:nvCxnSpPr>
        <p:spPr>
          <a:xfrm rot="10800000">
            <a:off x="2334532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3"/>
          <p:cNvSpPr txBox="1"/>
          <p:nvPr/>
        </p:nvSpPr>
        <p:spPr>
          <a:xfrm>
            <a:off x="2436400" y="2990675"/>
            <a:ext cx="1987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 Bus (Van), 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 rot="10800000">
            <a:off x="4580857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3"/>
          <p:cNvCxnSpPr/>
          <p:nvPr/>
        </p:nvCxnSpPr>
        <p:spPr>
          <a:xfrm rot="10800000">
            <a:off x="6806700" y="1617750"/>
            <a:ext cx="192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p23"/>
          <p:cNvGrpSpPr/>
          <p:nvPr/>
        </p:nvGrpSpPr>
        <p:grpSpPr>
          <a:xfrm>
            <a:off x="4660746" y="1605696"/>
            <a:ext cx="2051950" cy="1295988"/>
            <a:chOff x="788525" y="1361700"/>
            <a:chExt cx="3692550" cy="2324225"/>
          </a:xfrm>
        </p:grpSpPr>
        <p:pic>
          <p:nvPicPr>
            <p:cNvPr id="155" name="Google Shape;155;p23"/>
            <p:cNvPicPr preferRelativeResize="0"/>
            <p:nvPr/>
          </p:nvPicPr>
          <p:blipFill rotWithShape="1">
            <a:blip r:embed="rId6">
              <a:alphaModFix/>
            </a:blip>
            <a:srcRect b="43609" l="0" r="0" t="6698"/>
            <a:stretch/>
          </p:blipFill>
          <p:spPr>
            <a:xfrm>
              <a:off x="788525" y="2471200"/>
              <a:ext cx="3692550" cy="12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3"/>
            <p:cNvPicPr preferRelativeResize="0"/>
            <p:nvPr/>
          </p:nvPicPr>
          <p:blipFill rotWithShape="1">
            <a:blip r:embed="rId7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3"/>
          <p:cNvPicPr preferRelativeResize="0"/>
          <p:nvPr/>
        </p:nvPicPr>
        <p:blipFill rotWithShape="1">
          <a:blip r:embed="rId8">
            <a:alphaModFix/>
          </a:blip>
          <a:srcRect b="46192" l="0" r="0" t="925"/>
          <a:stretch/>
        </p:blipFill>
        <p:spPr>
          <a:xfrm>
            <a:off x="6890188" y="1571725"/>
            <a:ext cx="2051999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4676975" y="2985625"/>
            <a:ext cx="205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Bus (Van),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947950" y="3003775"/>
            <a:ext cx="17025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8,008장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7,008건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1,000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항목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Van, Truck, </a:t>
            </a:r>
            <a:r>
              <a:rPr lang="ko" sz="800">
                <a:solidFill>
                  <a:schemeClr val="dk1"/>
                </a:solidFill>
              </a:rPr>
              <a:t>P</a:t>
            </a:r>
            <a:r>
              <a:rPr lang="ko" sz="800">
                <a:solidFill>
                  <a:schemeClr val="dk1"/>
                </a:solidFill>
              </a:rPr>
              <a:t>edestrian,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Person_sitting, Person,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Cyclist, Tram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134650" y="793750"/>
            <a:ext cx="2199900" cy="4282500"/>
          </a:xfrm>
          <a:prstGeom prst="rect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데이터 EDA (</a:t>
            </a:r>
            <a:r>
              <a:rPr lang="ko" sz="2000"/>
              <a:t>응급차량 검출을 위한 Fine-Tuning 용도</a:t>
            </a:r>
            <a:r>
              <a:rPr lang="ko" sz="2000"/>
              <a:t>)</a:t>
            </a:r>
            <a:endParaRPr sz="2000"/>
          </a:p>
        </p:txBody>
      </p:sp>
      <p:grpSp>
        <p:nvGrpSpPr>
          <p:cNvPr id="166" name="Google Shape;166;p24"/>
          <p:cNvGrpSpPr/>
          <p:nvPr/>
        </p:nvGrpSpPr>
        <p:grpSpPr>
          <a:xfrm>
            <a:off x="948262" y="1071621"/>
            <a:ext cx="7247476" cy="2401624"/>
            <a:chOff x="1065625" y="1071575"/>
            <a:chExt cx="7247476" cy="2465227"/>
          </a:xfrm>
        </p:grpSpPr>
        <p:pic>
          <p:nvPicPr>
            <p:cNvPr id="167" name="Google Shape;167;p24"/>
            <p:cNvPicPr preferRelativeResize="0"/>
            <p:nvPr/>
          </p:nvPicPr>
          <p:blipFill rotWithShape="1">
            <a:blip r:embed="rId3">
              <a:alphaModFix/>
            </a:blip>
            <a:srcRect b="0" l="0" r="0" t="14515"/>
            <a:stretch/>
          </p:blipFill>
          <p:spPr>
            <a:xfrm>
              <a:off x="4136550" y="1071575"/>
              <a:ext cx="4176551" cy="21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4"/>
            <p:cNvPicPr preferRelativeResize="0"/>
            <p:nvPr/>
          </p:nvPicPr>
          <p:blipFill rotWithShape="1">
            <a:blip r:embed="rId4">
              <a:alphaModFix/>
            </a:blip>
            <a:srcRect b="0" l="0" r="0" t="4269"/>
            <a:stretch/>
          </p:blipFill>
          <p:spPr>
            <a:xfrm>
              <a:off x="1128450" y="1071575"/>
              <a:ext cx="2711050" cy="227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4"/>
            <p:cNvSpPr txBox="1"/>
            <p:nvPr/>
          </p:nvSpPr>
          <p:spPr>
            <a:xfrm>
              <a:off x="4715625" y="3260502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emergemcy vs non-emergency data set ratio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24"/>
            <p:cNvSpPr txBox="1"/>
            <p:nvPr/>
          </p:nvSpPr>
          <p:spPr>
            <a:xfrm>
              <a:off x="1065625" y="3239897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Vehicle Instance Distribution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925" y="3533000"/>
            <a:ext cx="4298151" cy="13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Metrics (with YOLO11) </a:t>
            </a:r>
            <a:endParaRPr sz="20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25" y="944400"/>
            <a:ext cx="4290949" cy="38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 b="0" l="8090" r="8157" t="0"/>
          <a:stretch/>
        </p:blipFill>
        <p:spPr>
          <a:xfrm>
            <a:off x="4958775" y="1064138"/>
            <a:ext cx="3611776" cy="222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5"/>
          <p:cNvGraphicFramePr/>
          <p:nvPr/>
        </p:nvGraphicFramePr>
        <p:xfrm>
          <a:off x="4958775" y="33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{BD669F06-8698-4E5F-BB78-39D80D40B2BF}</a:tableStyleId>
              </a:tblPr>
              <a:tblGrid>
                <a:gridCol w="834725"/>
                <a:gridCol w="834725"/>
                <a:gridCol w="834725"/>
                <a:gridCol w="1068425"/>
              </a:tblGrid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Metric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Non-Emergency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Images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Instances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Box(P)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Recall (R)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mAP@50-95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0.701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(정성적 결과)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grpSp>
        <p:nvGrpSpPr>
          <p:cNvPr id="185" name="Google Shape;185;p26"/>
          <p:cNvGrpSpPr/>
          <p:nvPr/>
        </p:nvGrpSpPr>
        <p:grpSpPr>
          <a:xfrm>
            <a:off x="4845250" y="1084200"/>
            <a:ext cx="3816050" cy="3847800"/>
            <a:chOff x="4845250" y="1084200"/>
            <a:chExt cx="3816050" cy="3847800"/>
          </a:xfrm>
        </p:grpSpPr>
        <p:pic>
          <p:nvPicPr>
            <p:cNvPr id="186" name="Google Shape;186;p26"/>
            <p:cNvPicPr preferRelativeResize="0"/>
            <p:nvPr/>
          </p:nvPicPr>
          <p:blipFill rotWithShape="1">
            <a:blip r:embed="rId3">
              <a:alphaModFix/>
            </a:blip>
            <a:srcRect b="0" l="0" r="24454" t="0"/>
            <a:stretch/>
          </p:blipFill>
          <p:spPr>
            <a:xfrm>
              <a:off x="48453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6"/>
            <p:cNvSpPr txBox="1"/>
            <p:nvPr/>
          </p:nvSpPr>
          <p:spPr>
            <a:xfrm>
              <a:off x="484525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Predicted </a:t>
              </a:r>
              <a:r>
                <a:rPr b="1" lang="ko" sz="1300">
                  <a:solidFill>
                    <a:schemeClr val="dk2"/>
                  </a:solidFill>
                </a:rPr>
                <a:t>result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188" name="Google Shape;188;p26"/>
          <p:cNvGrpSpPr/>
          <p:nvPr/>
        </p:nvGrpSpPr>
        <p:grpSpPr>
          <a:xfrm>
            <a:off x="534930" y="1084200"/>
            <a:ext cx="3821070" cy="3847800"/>
            <a:chOff x="534930" y="1084200"/>
            <a:chExt cx="3821070" cy="3847800"/>
          </a:xfrm>
        </p:grpSpPr>
        <p:pic>
          <p:nvPicPr>
            <p:cNvPr id="189" name="Google Shape;189;p26"/>
            <p:cNvPicPr preferRelativeResize="0"/>
            <p:nvPr/>
          </p:nvPicPr>
          <p:blipFill rotWithShape="1">
            <a:blip r:embed="rId4">
              <a:alphaModFix/>
            </a:blip>
            <a:srcRect b="0" l="0" r="24454" t="0"/>
            <a:stretch/>
          </p:blipFill>
          <p:spPr>
            <a:xfrm>
              <a:off x="5400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6"/>
            <p:cNvSpPr txBox="1"/>
            <p:nvPr/>
          </p:nvSpPr>
          <p:spPr>
            <a:xfrm>
              <a:off x="53493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labeled data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2-Stage Inference YOLO Model </a:t>
            </a:r>
            <a:endParaRPr sz="20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00" y="1328138"/>
            <a:ext cx="74485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Inference 영상 비교</a:t>
            </a:r>
            <a:endParaRPr sz="2000"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165648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 title="emergency_vehicles_base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48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8" title="emergency_vehicles_finetu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537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8"/>
          <p:cNvSpPr txBox="1"/>
          <p:nvPr/>
        </p:nvSpPr>
        <p:spPr>
          <a:xfrm>
            <a:off x="4624474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2-Stage Inference YOLO 모델 분류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706296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Yolo11 모델에서 차량 분류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 flipH="1">
            <a:off x="4641476" y="1290213"/>
            <a:ext cx="6000" cy="28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지능형 신호처리 체계</a:t>
            </a:r>
            <a:endParaRPr sz="2000"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38" y="1078875"/>
            <a:ext cx="6632724" cy="3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서비스 구현(flask web 환경)</a:t>
            </a:r>
            <a:endParaRPr sz="2000"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지능형 차량신호 시간 산정 로직		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차량 기본 신호 시간(초) </a:t>
            </a:r>
            <a:r>
              <a:rPr lang="ko" sz="1300">
                <a:solidFill>
                  <a:schemeClr val="dk1"/>
                </a:solidFill>
              </a:rPr>
              <a:t>= 30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기준 트래픽(차량 수) </a:t>
            </a:r>
            <a:r>
              <a:rPr lang="ko" sz="1300">
                <a:solidFill>
                  <a:schemeClr val="dk1"/>
                </a:solidFill>
              </a:rPr>
              <a:t>= 20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보행자 횡단 시간(초)= 5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'차량 수 비례' 로직(모델에서 ‘차량의 수’</a:t>
            </a:r>
            <a:r>
              <a:rPr b="1" lang="ko" sz="1300">
                <a:solidFill>
                  <a:schemeClr val="dk1"/>
                </a:solidFill>
              </a:rPr>
              <a:t> 받음)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차량신호=(차량의 수/기준 차량수*기본 신호시간)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‘응급차량’ 검출 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 즉시 변경 및 20초 확보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390150"/>
            <a:ext cx="3185125" cy="43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9" y="374913"/>
            <a:ext cx="6318981" cy="43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11700" y="1521775"/>
            <a:ext cx="315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예측 성능 향상 기대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추론 성능 향상 기대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영상 추론 결과 실시간 반영 기대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234" name="Google Shape;234;p32"/>
          <p:cNvGrpSpPr/>
          <p:nvPr/>
        </p:nvGrpSpPr>
        <p:grpSpPr>
          <a:xfrm>
            <a:off x="521237" y="2620533"/>
            <a:ext cx="8101525" cy="1479484"/>
            <a:chOff x="387900" y="2634246"/>
            <a:chExt cx="8101525" cy="1479484"/>
          </a:xfrm>
        </p:grpSpPr>
        <p:pic>
          <p:nvPicPr>
            <p:cNvPr id="235" name="Google Shape;23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7900" y="2673400"/>
              <a:ext cx="5212700" cy="140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8574" y="2673400"/>
              <a:ext cx="809550" cy="2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 rotWithShape="1">
            <a:blip r:embed="rId3">
              <a:alphaModFix/>
            </a:blip>
            <a:srcRect b="43350" l="68693" r="20952" t="49645"/>
            <a:stretch/>
          </p:blipFill>
          <p:spPr>
            <a:xfrm>
              <a:off x="5363650" y="3374313"/>
              <a:ext cx="539749" cy="98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2"/>
            <p:cNvPicPr preferRelativeResize="0"/>
            <p:nvPr/>
          </p:nvPicPr>
          <p:blipFill rotWithShape="1">
            <a:blip r:embed="rId3">
              <a:alphaModFix/>
            </a:blip>
            <a:srcRect b="43350" l="72335" r="20952" t="49646"/>
            <a:stretch/>
          </p:blipFill>
          <p:spPr>
            <a:xfrm>
              <a:off x="6419250" y="3374325"/>
              <a:ext cx="349874" cy="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5">
              <a:alphaModFix/>
            </a:blip>
            <a:srcRect b="17431" l="26544" r="26080" t="6942"/>
            <a:stretch/>
          </p:blipFill>
          <p:spPr>
            <a:xfrm>
              <a:off x="5844003" y="2815702"/>
              <a:ext cx="678700" cy="111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2"/>
            <p:cNvPicPr preferRelativeResize="0"/>
            <p:nvPr/>
          </p:nvPicPr>
          <p:blipFill rotWithShape="1">
            <a:blip r:embed="rId6">
              <a:alphaModFix/>
            </a:blip>
            <a:srcRect b="14008" l="0" r="0" t="0"/>
            <a:stretch/>
          </p:blipFill>
          <p:spPr>
            <a:xfrm>
              <a:off x="6636650" y="2634246"/>
              <a:ext cx="1852775" cy="1479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32"/>
          <p:cNvSpPr txBox="1"/>
          <p:nvPr/>
        </p:nvSpPr>
        <p:spPr>
          <a:xfrm>
            <a:off x="521350" y="4176225"/>
            <a:ext cx="81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 Stage model flow 다이어그램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521350" y="2495550"/>
            <a:ext cx="8101500" cy="160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450150"/>
            <a:ext cx="6367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팀원소개</a:t>
            </a:r>
            <a:endParaRPr sz="2000"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745075" y="19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{BD669F06-8698-4E5F-BB78-39D80D40B2BF}</a:tableStyleId>
              </a:tblPr>
              <a:tblGrid>
                <a:gridCol w="1755250"/>
                <a:gridCol w="1755250"/>
                <a:gridCol w="1755250"/>
                <a:gridCol w="1755250"/>
              </a:tblGrid>
              <a:tr h="6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황동주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김영민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윤수영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김용석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팀장/모델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로직/TTS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데이터/모델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로직/발표자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745075" y="1539800"/>
            <a:ext cx="63678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팀 신호등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4148975" y="2495550"/>
            <a:ext cx="4788389" cy="210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3"/>
          <p:cNvGrpSpPr/>
          <p:nvPr/>
        </p:nvGrpSpPr>
        <p:grpSpPr>
          <a:xfrm>
            <a:off x="4876850" y="1057263"/>
            <a:ext cx="1049423" cy="963501"/>
            <a:chOff x="788525" y="1361700"/>
            <a:chExt cx="3692550" cy="3390223"/>
          </a:xfrm>
        </p:grpSpPr>
        <p:pic>
          <p:nvPicPr>
            <p:cNvPr id="249" name="Google Shape;249;p3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3"/>
            <p:cNvPicPr preferRelativeResize="0"/>
            <p:nvPr/>
          </p:nvPicPr>
          <p:blipFill rotWithShape="1">
            <a:blip r:embed="rId5">
              <a:alphaModFix/>
            </a:blip>
            <a:srcRect b="0" l="0" r="0" t="35081"/>
            <a:stretch/>
          </p:blipFill>
          <p:spPr>
            <a:xfrm>
              <a:off x="788525" y="2931575"/>
              <a:ext cx="3692549" cy="1820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3"/>
          <p:cNvPicPr preferRelativeResize="0"/>
          <p:nvPr/>
        </p:nvPicPr>
        <p:blipFill rotWithShape="1">
          <a:blip r:embed="rId6">
            <a:alphaModFix/>
          </a:blip>
          <a:srcRect b="0" l="0" r="0" t="4003"/>
          <a:stretch/>
        </p:blipFill>
        <p:spPr>
          <a:xfrm>
            <a:off x="768750" y="2495550"/>
            <a:ext cx="3020101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311700" y="1521775"/>
            <a:ext cx="624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Custom dataset 구축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E-N dataset</a:t>
            </a:r>
            <a:r>
              <a:rPr lang="ko" sz="1000">
                <a:solidFill>
                  <a:schemeClr val="dk2"/>
                </a:solidFill>
              </a:rPr>
              <a:t>을 기반으로 3개의 addition dataset 추가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addition dataset은 EG, Urban, Kitti dataset으로 선정하였음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각 </a:t>
            </a:r>
            <a:r>
              <a:rPr lang="ko" sz="1000">
                <a:solidFill>
                  <a:schemeClr val="dk2"/>
                </a:solidFill>
              </a:rPr>
              <a:t>addition dataset 점유율 및 추출 데이터 갯수는 아래와 같음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7156500" y="4650900"/>
            <a:ext cx="1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E-N : Emergency-nonemergency-vechicle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EG : Emergency Computer Vision Project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Urban : Urban_detection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Kitti : Kitti dataset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256" name="Google Shape;256;p33"/>
          <p:cNvGrpSpPr/>
          <p:nvPr/>
        </p:nvGrpSpPr>
        <p:grpSpPr>
          <a:xfrm>
            <a:off x="5857519" y="984976"/>
            <a:ext cx="1049423" cy="963502"/>
            <a:chOff x="788525" y="1361700"/>
            <a:chExt cx="3692550" cy="3390225"/>
          </a:xfrm>
        </p:grpSpPr>
        <p:pic>
          <p:nvPicPr>
            <p:cNvPr id="257" name="Google Shape;257;p33"/>
            <p:cNvPicPr preferRelativeResize="0"/>
            <p:nvPr/>
          </p:nvPicPr>
          <p:blipFill rotWithShape="1">
            <a:blip r:embed="rId7">
              <a:alphaModFix/>
            </a:blip>
            <a:srcRect b="0" l="0" r="0" t="6699"/>
            <a:stretch/>
          </p:blipFill>
          <p:spPr>
            <a:xfrm>
              <a:off x="788525" y="2471200"/>
              <a:ext cx="3692550" cy="22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3"/>
            <p:cNvPicPr preferRelativeResize="0"/>
            <p:nvPr/>
          </p:nvPicPr>
          <p:blipFill rotWithShape="1">
            <a:blip r:embed="rId8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33"/>
          <p:cNvPicPr preferRelativeResize="0"/>
          <p:nvPr/>
        </p:nvPicPr>
        <p:blipFill rotWithShape="1">
          <a:blip r:embed="rId9">
            <a:alphaModFix/>
          </a:blip>
          <a:srcRect b="9243" l="0" r="0" t="925"/>
          <a:stretch/>
        </p:blipFill>
        <p:spPr>
          <a:xfrm>
            <a:off x="6838188" y="908831"/>
            <a:ext cx="1151435" cy="96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33"/>
          <p:cNvGrpSpPr/>
          <p:nvPr/>
        </p:nvGrpSpPr>
        <p:grpSpPr>
          <a:xfrm>
            <a:off x="7920869" y="832657"/>
            <a:ext cx="1049423" cy="963404"/>
            <a:chOff x="788525" y="1361694"/>
            <a:chExt cx="3692551" cy="3410281"/>
          </a:xfrm>
        </p:grpSpPr>
        <p:pic>
          <p:nvPicPr>
            <p:cNvPr id="261" name="Google Shape;261;p33"/>
            <p:cNvPicPr preferRelativeResize="0"/>
            <p:nvPr/>
          </p:nvPicPr>
          <p:blipFill rotWithShape="1">
            <a:blip r:embed="rId10">
              <a:alphaModFix/>
            </a:blip>
            <a:srcRect b="49189" l="0" r="0" t="0"/>
            <a:stretch/>
          </p:blipFill>
          <p:spPr>
            <a:xfrm>
              <a:off x="788525" y="1361694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3"/>
            <p:cNvPicPr preferRelativeResize="0"/>
            <p:nvPr/>
          </p:nvPicPr>
          <p:blipFill rotWithShape="1">
            <a:blip r:embed="rId11">
              <a:alphaModFix/>
            </a:blip>
            <a:srcRect b="0" l="0" r="0" t="35512"/>
            <a:stretch/>
          </p:blipFill>
          <p:spPr>
            <a:xfrm>
              <a:off x="788525" y="2931575"/>
              <a:ext cx="3692551" cy="184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3"/>
          <p:cNvSpPr txBox="1"/>
          <p:nvPr/>
        </p:nvSpPr>
        <p:spPr>
          <a:xfrm>
            <a:off x="768625" y="4537825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Use Data Count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148975" y="4546300"/>
            <a:ext cx="4788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Dataset Distribution in each task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4876850" y="1973175"/>
            <a:ext cx="409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component dataset of custom dataset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266" name="Google Shape;266;p33"/>
          <p:cNvCxnSpPr/>
          <p:nvPr/>
        </p:nvCxnSpPr>
        <p:spPr>
          <a:xfrm>
            <a:off x="4876850" y="823143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3"/>
          <p:cNvSpPr txBox="1"/>
          <p:nvPr/>
        </p:nvSpPr>
        <p:spPr>
          <a:xfrm>
            <a:off x="4876850" y="554050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addition</a:t>
            </a:r>
            <a:r>
              <a:rPr lang="ko" sz="800">
                <a:solidFill>
                  <a:schemeClr val="dk2"/>
                </a:solidFill>
              </a:rPr>
              <a:t> dataset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365600" y="2379125"/>
            <a:ext cx="4259125" cy="18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4">
            <a:alphaModFix/>
          </a:blip>
          <a:srcRect b="0" l="0" r="0" t="4470"/>
          <a:stretch/>
        </p:blipFill>
        <p:spPr>
          <a:xfrm>
            <a:off x="4678625" y="1418800"/>
            <a:ext cx="4174724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246" y="4049775"/>
            <a:ext cx="4052100" cy="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11700" y="1521775"/>
            <a:ext cx="31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Custom dataset EDA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인스턴스 별 분포 및 구성 확인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365600" y="4183625"/>
            <a:ext cx="425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emergemcy vs non-emergency data set ratio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4678625" y="3730275"/>
            <a:ext cx="4153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Vehicle Instance Distribution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311700" y="1521775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Custom dataset으로 fine turning 진행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Emergency, Car, </a:t>
            </a:r>
            <a:r>
              <a:rPr lang="ko" sz="1000">
                <a:solidFill>
                  <a:schemeClr val="dk1"/>
                </a:solidFill>
              </a:rPr>
              <a:t>Van, Truck, Person, Cyclist, Tram의 7개 Class로 학습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100 epoch, 8 patience, 640 size, SGD(lr=0.01, momentum=0.9) 조건으로 학습 수행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b="0" l="0" r="40691" t="0"/>
          <a:stretch/>
        </p:blipFill>
        <p:spPr>
          <a:xfrm>
            <a:off x="1091075" y="2350275"/>
            <a:ext cx="3707377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1091075" y="4691500"/>
            <a:ext cx="37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Yolo11 model fine turning learning curve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75" y="2503200"/>
            <a:ext cx="3239625" cy="18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5014275" y="4326075"/>
            <a:ext cx="32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Yolo11 fine turning model 추론 결과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결과 상세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5" y="1088275"/>
            <a:ext cx="4571218" cy="2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50" y="3484675"/>
            <a:ext cx="4571226" cy="1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79713"/>
            <a:ext cx="3816151" cy="286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결과 상세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075" y="3224080"/>
            <a:ext cx="2714015" cy="180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075" y="1415875"/>
            <a:ext cx="2714015" cy="18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183" y="3224080"/>
            <a:ext cx="2714015" cy="18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183" y="1415875"/>
            <a:ext cx="2714015" cy="180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world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Yolo11 world의 prompt를 통해 1 Stage model 개발 시도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490550" y="2022850"/>
            <a:ext cx="7955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F2328"/>
                </a:solidFill>
              </a:rPr>
              <a:t>Prompt</a:t>
            </a:r>
            <a:endParaRPr sz="1000">
              <a:solidFill>
                <a:srgbClr val="1F2328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Char char="➔"/>
            </a:pPr>
            <a:r>
              <a:rPr lang="ko" sz="1000">
                <a:solidFill>
                  <a:srgbClr val="1F2328"/>
                </a:solidFill>
              </a:rPr>
              <a:t>model.set_classes(['ambulance', 'fire truck', 'police car', 'person', 'car', 'bicycle', 'motorcycle', 'airplane', 'bus', 'train', 'truck', 'van'])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24" y="2608875"/>
            <a:ext cx="3781134" cy="2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472" y="2608875"/>
            <a:ext cx="1875544" cy="21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315" y="2609601"/>
            <a:ext cx="1875537" cy="21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/>
        </p:nvSpPr>
        <p:spPr>
          <a:xfrm>
            <a:off x="490550" y="4799075"/>
            <a:ext cx="79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fire truck의 탐지는 잘 진행됬으나 ambulance 와 police car 는 탐지가 잘 안됨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33342" l="0" r="0" t="0"/>
          <a:stretch/>
        </p:blipFill>
        <p:spPr>
          <a:xfrm>
            <a:off x="4440638" y="2618755"/>
            <a:ext cx="1855080" cy="211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 rotWithShape="1">
          <a:blip r:embed="rId4">
            <a:alphaModFix/>
          </a:blip>
          <a:srcRect b="33342" l="0" r="0" t="0"/>
          <a:stretch/>
        </p:blipFill>
        <p:spPr>
          <a:xfrm>
            <a:off x="6369066" y="2618755"/>
            <a:ext cx="1855088" cy="2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626446" y="2607975"/>
            <a:ext cx="3740852" cy="2121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32" name="Google Shape;332;p39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world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Yolo11 world의 prompt를 통해 1 Stage model 개발 시도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490550" y="2022850"/>
            <a:ext cx="7955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F2328"/>
                </a:solidFill>
              </a:rPr>
              <a:t> Prompt</a:t>
            </a:r>
            <a:endParaRPr sz="1000">
              <a:solidFill>
                <a:srgbClr val="1F2328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Char char="➔"/>
            </a:pPr>
            <a:r>
              <a:rPr lang="ko" sz="1000">
                <a:solidFill>
                  <a:schemeClr val="dk1"/>
                </a:solidFill>
              </a:rPr>
              <a:t>model.set_classes(['emergency ambulance van', 'medical van', 'fire truck', 'police car', 'police cruiser'])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490550" y="4722875"/>
            <a:ext cx="795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police car, ambulance van 가 탐지가 안되는 문제는 해결됬으나, 일반 car 및 van을 함께 탐지하기 어려운 문제가 발생</a:t>
            </a:r>
            <a:endParaRPr sz="9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결과적으로 아직 </a:t>
            </a:r>
            <a:r>
              <a:rPr lang="ko" sz="1000">
                <a:solidFill>
                  <a:srgbClr val="1F2328"/>
                </a:solidFill>
              </a:rPr>
              <a:t>Prompting이 불안하여 상용에 어려울 것으로 확인</a:t>
            </a:r>
            <a:endParaRPr sz="9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제한점</a:t>
            </a:r>
            <a:endParaRPr/>
          </a:p>
        </p:txBody>
      </p: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발전사항</a:t>
            </a:r>
            <a:endParaRPr/>
          </a:p>
        </p:txBody>
      </p:sp>
      <p:sp>
        <p:nvSpPr>
          <p:cNvPr id="347" name="Google Shape;3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future work</a:t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0" y="1714100"/>
            <a:ext cx="3352675" cy="25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308" y="158700"/>
            <a:ext cx="3592168" cy="345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1113000" y="6392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34343"/>
                </a:solidFill>
              </a:rPr>
              <a:t>목차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878325" y="10177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236" r="0" t="0"/>
          <a:stretch/>
        </p:blipFill>
        <p:spPr>
          <a:xfrm>
            <a:off x="3959550" y="-22350"/>
            <a:ext cx="3832974" cy="52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ep</a:t>
            </a:r>
            <a:endParaRPr/>
          </a:p>
        </p:txBody>
      </p:sp>
      <p:sp>
        <p:nvSpPr>
          <p:cNvPr id="360" name="Google Shape;3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 실행화면 예시</a:t>
            </a:r>
            <a:endParaRPr/>
          </a:p>
        </p:txBody>
      </p:sp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26" y="-298900"/>
            <a:ext cx="4846700" cy="5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410425" y="40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응급차량 감지 및 신호 변경 로직 플로우차트</a:t>
            </a:r>
            <a:endParaRPr/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필요한거 있으시면 카톡으로 연락주세요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수고하셨습니다</a:t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050" y="592025"/>
            <a:ext cx="3060975" cy="41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</a:rPr>
              <a:t>문제인식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교통사고로 구급차 전도되자 들것으로 환자 옮긴 시민·대원들"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5" y="1134250"/>
            <a:ext cx="74044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6493350" y="4659625"/>
            <a:ext cx="13569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1919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사진=의정부소방서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지능형교통체계 2030 추진방향</a:t>
            </a:r>
            <a:endParaRPr sz="2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63" y="1213800"/>
            <a:ext cx="62960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6437200" y="4324525"/>
            <a:ext cx="11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출처:국토교통부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09400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계측 방식의 한계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영상기반 교통상태 계측의 강점</a:t>
            </a:r>
            <a:endParaRPr sz="2000"/>
          </a:p>
        </p:txBody>
      </p:sp>
      <p:sp>
        <p:nvSpPr>
          <p:cNvPr id="100" name="Google Shape;100;p19"/>
          <p:cNvSpPr txBox="1"/>
          <p:nvPr/>
        </p:nvSpPr>
        <p:spPr>
          <a:xfrm>
            <a:off x="5110475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영상 기반 계측 강점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 flipH="1" rot="10800000">
            <a:off x="629850" y="1512000"/>
            <a:ext cx="3600000" cy="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9"/>
          <p:cNvCxnSpPr/>
          <p:nvPr/>
        </p:nvCxnSpPr>
        <p:spPr>
          <a:xfrm flipH="1" rot="10800000">
            <a:off x="5094875" y="1512000"/>
            <a:ext cx="3600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9"/>
          <p:cNvSpPr/>
          <p:nvPr/>
        </p:nvSpPr>
        <p:spPr>
          <a:xfrm rot="5400000">
            <a:off x="4329150" y="2528163"/>
            <a:ext cx="485700" cy="311375"/>
          </a:xfrm>
          <a:prstGeom prst="flowChartExtra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711600" y="3539825"/>
            <a:ext cx="3793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차량 이동의 측정만 가능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(구체적인 차량 종류, 세부 정보 파악 어려움)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추가 설치, 유지 보수비 발생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(검지기 등의 경우 설치 및 교체 비용부담이 큼)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094875" y="3539825"/>
            <a:ext cx="3570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보이는 것을 바탕으로 측정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다양한 교통 상태에 대한 정확한 산출 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저렴한 설치 유지비용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기존에 설치 된 CCTV 활용가능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696200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48" y="1643525"/>
            <a:ext cx="324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 배경 및 목표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06000" y="1424750"/>
            <a:ext cx="38910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고정주기 방식 문제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교통량 변화 반영 어려움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교통 체증 가중 및 대기 시간 증가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실시간 교통정보 중요성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실시간 데이터 기반 신호 제어 → 교통 흐름 최적화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긴급차량(구급차, 소방차 등) 신속 통행 지원 필요성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5091600" y="1460750"/>
            <a:ext cx="38910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실시간 객체 탐지 및 추적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차량, 보행자, 이륜차 등 다양한 객체 인식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교통량 변화 대응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교차로 신호주기 동적 변경 통한 대기시간 단축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긴급차량 우선 통과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긴급차량 접근 시 알림 및 대기시간 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사고 유형별 감지 시나리오 구현(future work)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사고 발생 시 즉각적인 신호 제어 대응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시뮬레이션 환경 성능 평가 (future work)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시스템 정확도 및 처리 속도 검증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66850" y="1139000"/>
            <a:ext cx="162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153150" y="988000"/>
            <a:ext cx="3600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프로젝트 목표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17" y="927992"/>
            <a:ext cx="477775" cy="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61550" y="988000"/>
            <a:ext cx="3891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r>
              <a:rPr b="1" lang="ko" sz="1200">
                <a:solidFill>
                  <a:schemeClr val="dk2"/>
                </a:solidFill>
              </a:rPr>
              <a:t>프로젝트 배경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0" y="1037827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 rot="10800000">
            <a:off x="4709800" y="1006225"/>
            <a:ext cx="32700" cy="39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20"/>
              <a:t>YOLO 11 </a:t>
            </a:r>
            <a:r>
              <a:rPr lang="ko" sz="2220"/>
              <a:t>강점</a:t>
            </a:r>
            <a:endParaRPr sz="202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05625"/>
            <a:ext cx="612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619050" y="4569000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출처: </a:t>
            </a:r>
            <a:r>
              <a:rPr lang="ko" sz="900">
                <a:solidFill>
                  <a:srgbClr val="999999"/>
                </a:solidFill>
              </a:rPr>
              <a:t>www.ultralytics.com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34343"/>
                </a:solidFill>
              </a:rPr>
              <a:t>프로젝트 진행 개요</a:t>
            </a:r>
            <a:endParaRPr b="1" sz="2000">
              <a:solidFill>
                <a:srgbClr val="434343"/>
              </a:solidFill>
            </a:endParaRPr>
          </a:p>
        </p:txBody>
      </p:sp>
      <p:grpSp>
        <p:nvGrpSpPr>
          <p:cNvPr id="133" name="Google Shape;133;p22"/>
          <p:cNvGrpSpPr/>
          <p:nvPr/>
        </p:nvGrpSpPr>
        <p:grpSpPr>
          <a:xfrm>
            <a:off x="125845" y="1367584"/>
            <a:ext cx="6886461" cy="3408767"/>
            <a:chOff x="430625" y="1367625"/>
            <a:chExt cx="7600950" cy="3650425"/>
          </a:xfrm>
        </p:grpSpPr>
        <p:pic>
          <p:nvPicPr>
            <p:cNvPr id="134" name="Google Shape;13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625" y="1367625"/>
              <a:ext cx="7600950" cy="29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2"/>
            <p:cNvPicPr preferRelativeResize="0"/>
            <p:nvPr/>
          </p:nvPicPr>
          <p:blipFill rotWithShape="1">
            <a:blip r:embed="rId4">
              <a:alphaModFix/>
            </a:blip>
            <a:srcRect b="17431" l="26544" r="26080" t="6942"/>
            <a:stretch/>
          </p:blipFill>
          <p:spPr>
            <a:xfrm>
              <a:off x="6149775" y="3169725"/>
              <a:ext cx="1157975" cy="18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14008" l="0" r="0" t="0"/>
          <a:stretch/>
        </p:blipFill>
        <p:spPr>
          <a:xfrm>
            <a:off x="6891225" y="2571750"/>
            <a:ext cx="200097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175" y="1831050"/>
            <a:ext cx="104579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